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6" r:id="rId5"/>
    <p:sldId id="257" r:id="rId6"/>
    <p:sldId id="258" r:id="rId7"/>
    <p:sldId id="259" r:id="rId8"/>
    <p:sldId id="260" r:id="rId9"/>
    <p:sldId id="261" r:id="rId10"/>
    <p:sldId id="267" r:id="rId11"/>
    <p:sldId id="264" r:id="rId12"/>
    <p:sldId id="268" r:id="rId13"/>
    <p:sldId id="263" r:id="rId14"/>
    <p:sldId id="26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0BAA9-2157-DB24-35EA-EEFEA6CBAB77}" v="378" dt="2025-10-03T09:50:14.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2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89EA976A-ACF4-4456-E770-F87C38BEEBB6}"/>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A6F644F7-4A88-8F5A-EC95-500E1216A9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F8BAD057-AFE1-E1DE-BB8C-6513F27F7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5951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88BE8051-FAF5-B1C9-E80B-B933087E5ECE}"/>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51176EEA-E2FA-5640-B27F-83FC7AC673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22478FFF-8531-2F13-A735-8F7722E09F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457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B163050-FC2C-35BC-B562-CE14EA86DEE0}"/>
              </a:ext>
            </a:extLst>
          </p:cNvPr>
          <p:cNvPicPr>
            <a:picLocks noGrp="1" noChangeAspect="1"/>
          </p:cNvPicPr>
          <p:nvPr>
            <p:ph type="pic" idx="2"/>
          </p:nvPr>
        </p:nvPicPr>
        <p:blipFill>
          <a:blip r:embed="rId3"/>
          <a:srcRect/>
          <a:stretch>
            <a:fillRect/>
          </a:stretch>
        </p:blipFill>
        <p:spPr>
          <a:xfrm>
            <a:off x="20" y="10"/>
            <a:ext cx="12191980" cy="6857990"/>
          </a:xfrm>
          <a:prstGeom prst="rect">
            <a:avLst/>
          </a:prstGeom>
          <a:noFill/>
          <a:ln>
            <a:noFill/>
          </a:ln>
        </p:spPr>
      </p:pic>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rmAutofit fontScale="92500" lnSpcReduction="10000"/>
          </a:bodyPr>
          <a:lstStyle/>
          <a:p>
            <a:pPr marL="0" indent="0">
              <a:spcAft>
                <a:spcPts val="600"/>
              </a:spcAft>
            </a:pPr>
            <a:r>
              <a:rPr lang="nl-NL" sz="2200" dirty="0"/>
              <a:t>“De kerk kan een grote rol spelen in het investeren in een nieuwe generatie leiders. Veel mensen vertrekken naar het buitenland, en degenen die blijven, moeten we opleiden. We willen dat zij in de toekomst het leiderschap op zich nemen. Daarom moeten we nu al met dit werk beginnen.” </a:t>
            </a:r>
          </a:p>
          <a:p>
            <a:pPr marL="0" indent="0">
              <a:spcAft>
                <a:spcPts val="600"/>
              </a:spcAft>
            </a:pPr>
            <a:endParaRPr lang="nl-NL" sz="2200" dirty="0"/>
          </a:p>
          <a:p>
            <a:pPr marL="0" indent="0">
              <a:spcAft>
                <a:spcPts val="600"/>
              </a:spcAft>
            </a:pPr>
            <a:r>
              <a:rPr lang="nl-NL" sz="2000" i="1" dirty="0"/>
              <a:t>Maher El </a:t>
            </a:r>
            <a:r>
              <a:rPr lang="nl-NL" sz="2000" i="1" err="1"/>
              <a:t>Hajj</a:t>
            </a:r>
            <a:r>
              <a:rPr lang="nl-NL" sz="2000" i="1" dirty="0"/>
              <a:t>, coördinator leiderschapsprogramma namens </a:t>
            </a:r>
            <a:r>
              <a:rPr lang="nl-NL" sz="2000" i="1" err="1"/>
              <a:t>YfC</a:t>
            </a:r>
            <a:endParaRPr lang="nl-NL" sz="2000" i="1"/>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9" name="Tijdelijke aanduiding voor afbeelding 8" descr="Afbeelding met Menselijk gezicht, persoon, kleding, buitenshuis&#10;&#10;Door AI gegenereerde inhoud is mogelijk onjuist.">
            <a:extLst>
              <a:ext uri="{FF2B5EF4-FFF2-40B4-BE49-F238E27FC236}">
                <a16:creationId xmlns:a16="http://schemas.microsoft.com/office/drawing/2014/main" id="{1DE92A4D-0B91-0C4F-C72F-A6791CB394F6}"/>
              </a:ext>
            </a:extLst>
          </p:cNvPr>
          <p:cNvPicPr>
            <a:picLocks noGrp="1" noChangeAspect="1"/>
          </p:cNvPicPr>
          <p:nvPr>
            <p:ph type="pic" idx="2"/>
          </p:nvPr>
        </p:nvPicPr>
        <p:blipFill>
          <a:blip r:embed="rId3"/>
          <a:srcRect l="7386" r="7386"/>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 name="Tijdelijke aanduiding voor afbeelding 3" descr="Afbeelding met tekst, persoon, kaart, kleding&#10;&#10;Door AI gegenereerde inhoud is mogelijk onjuist.">
            <a:extLst>
              <a:ext uri="{FF2B5EF4-FFF2-40B4-BE49-F238E27FC236}">
                <a16:creationId xmlns:a16="http://schemas.microsoft.com/office/drawing/2014/main" id="{3AA0A36A-5C37-3A3C-0DD7-15F753852E4D}"/>
              </a:ext>
            </a:extLst>
          </p:cNvPr>
          <p:cNvPicPr>
            <a:picLocks noGrp="1" noChangeAspect="1"/>
          </p:cNvPicPr>
          <p:nvPr>
            <p:ph type="pic" idx="2"/>
          </p:nvPr>
        </p:nvPicPr>
        <p:blipFill>
          <a:blip r:embed="rId3"/>
          <a:srcRect/>
          <a:stretch>
            <a:fillRect/>
          </a:stretch>
        </p:blipFill>
        <p:spPr>
          <a:xfrm>
            <a:off x="20" y="10"/>
            <a:ext cx="12191980" cy="6857990"/>
          </a:xfrm>
          <a:noFill/>
        </p:spPr>
      </p:pic>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F4DA22-34D7-5850-042A-95682C7A929C}"/>
              </a:ext>
            </a:extLst>
          </p:cNvPr>
          <p:cNvPicPr>
            <a:picLocks noGrp="1" noChangeAspect="1"/>
          </p:cNvPicPr>
          <p:nvPr>
            <p:ph type="pic" idx="2"/>
          </p:nvPr>
        </p:nvPicPr>
        <p:blipFill>
          <a:blip r:embed="rId3"/>
          <a:srcRect t="11462" b="11462"/>
          <a:stretch/>
        </p:blipFill>
        <p:spPr>
          <a:prstGeom prst="rect">
            <a:avLst/>
          </a:prstGeom>
          <a:solidFill>
            <a:srgbClr val="F2F2F2"/>
          </a:solidFill>
          <a:ln>
            <a:noFill/>
          </a:ln>
        </p:spPr>
      </p:pic>
      <p:sp>
        <p:nvSpPr>
          <p:cNvPr id="392" name="Google Shape;392;p3"/>
          <p:cNvSpPr txBox="1">
            <a:spLocks noGrp="1"/>
          </p:cNvSpPr>
          <p:nvPr>
            <p:ph type="body" idx="1"/>
          </p:nvPr>
        </p:nvSpPr>
        <p:spPr>
          <a:xfrm>
            <a:off x="1221581" y="4707220"/>
            <a:ext cx="9740900" cy="1246716"/>
          </a:xfrm>
        </p:spPr>
        <p:txBody>
          <a:bodyPr spcFirstLastPara="1" wrap="square" lIns="0" tIns="0" rIns="0" bIns="0" anchor="ctr" anchorCtr="0">
            <a:normAutofit/>
          </a:bodyPr>
          <a:lstStyle/>
          <a:p>
            <a:pPr marL="0" indent="0">
              <a:lnSpc>
                <a:spcPct val="118000"/>
              </a:lnSpc>
              <a:spcAft>
                <a:spcPts val="600"/>
              </a:spcAft>
            </a:pPr>
            <a:r>
              <a:rPr lang="nl-NL" sz="2200" dirty="0">
                <a:solidFill>
                  <a:schemeClr val="bg1"/>
                </a:solidFill>
              </a:rPr>
              <a:t>Libanon verkeert in een diepe crisis. Om het land weer op te bouwen en een betere toekomst te creëren, zijn sterke, visionaire leiders onmisbaar. </a:t>
            </a:r>
            <a:endParaRPr lang="en-US" sz="2200" dirty="0">
              <a:solidFill>
                <a:schemeClr val="bg1"/>
              </a:solidFill>
            </a:endParaRPr>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830454"/>
            <a:ext cx="10962324" cy="1608446"/>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dirty="0"/>
              <a:t>Met de overtuiging dat de jongeren van vandaag de leiders van morgen zijn, hebben Kerk in Actie-partnerorganisaties </a:t>
            </a:r>
            <a:r>
              <a:rPr lang="nl-NL" sz="2200" dirty="0" err="1"/>
              <a:t>Youth</a:t>
            </a:r>
            <a:r>
              <a:rPr lang="nl-NL" sz="2200" dirty="0"/>
              <a:t> </a:t>
            </a:r>
            <a:r>
              <a:rPr lang="nl-NL" sz="2200" dirty="0" err="1"/>
              <a:t>for</a:t>
            </a:r>
            <a:r>
              <a:rPr lang="nl-NL" sz="2200" dirty="0"/>
              <a:t> </a:t>
            </a:r>
            <a:r>
              <a:rPr lang="nl-NL" sz="2200" dirty="0" err="1"/>
              <a:t>Christ</a:t>
            </a:r>
            <a:r>
              <a:rPr lang="nl-NL" sz="2200" dirty="0"/>
              <a:t> en de </a:t>
            </a:r>
            <a:r>
              <a:rPr lang="nl-NL" sz="2200" dirty="0" err="1"/>
              <a:t>Middle</a:t>
            </a:r>
            <a:r>
              <a:rPr lang="nl-NL" sz="2200" dirty="0"/>
              <a:t> East Council of </a:t>
            </a:r>
            <a:r>
              <a:rPr lang="nl-NL" sz="2200" dirty="0" err="1"/>
              <a:t>Churches</a:t>
            </a:r>
            <a:r>
              <a:rPr lang="nl-NL" sz="2200" dirty="0"/>
              <a:t> (MECC) een inspirerend programma opgezet rond dienend leiderschap.</a:t>
            </a:r>
            <a:endParaRPr lang="en-US" sz="2200" dirty="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6" name="Tijdelijke aanduiding voor afbeelding 5" descr="Afbeelding met kleding, persoon, Menselijk gezicht, muur&#10;&#10;Door AI gegenereerde inhoud is mogelijk onjuist.">
            <a:extLst>
              <a:ext uri="{FF2B5EF4-FFF2-40B4-BE49-F238E27FC236}">
                <a16:creationId xmlns:a16="http://schemas.microsoft.com/office/drawing/2014/main" id="{F9AF14CB-2B8F-4D19-0C04-EE92B0F34BB2}"/>
              </a:ext>
            </a:extLst>
          </p:cNvPr>
          <p:cNvPicPr>
            <a:picLocks noGrp="1" noChangeAspect="1"/>
          </p:cNvPicPr>
          <p:nvPr>
            <p:ph type="pic" idx="2"/>
          </p:nvPr>
        </p:nvPicPr>
        <p:blipFill>
          <a:blip r:embed="rId3"/>
          <a:srcRect l="2036" r="2036"/>
          <a:stretch>
            <a:fillRect/>
          </a:stretch>
        </p:blipFill>
        <p:spPr/>
      </p:pic>
      <p:pic>
        <p:nvPicPr>
          <p:cNvPr id="11" name="Tijdelijke aanduiding voor afbeelding 10" descr="Afbeelding met persoon, kleding, person, overdekt&#10;&#10;Door AI gegenereerde inhoud is mogelijk onjuist.">
            <a:extLst>
              <a:ext uri="{FF2B5EF4-FFF2-40B4-BE49-F238E27FC236}">
                <a16:creationId xmlns:a16="http://schemas.microsoft.com/office/drawing/2014/main" id="{0F78C492-B351-51E0-1427-B38547922A7D}"/>
              </a:ext>
            </a:extLst>
          </p:cNvPr>
          <p:cNvPicPr>
            <a:picLocks noGrp="1" noChangeAspect="1"/>
          </p:cNvPicPr>
          <p:nvPr>
            <p:ph type="pic" idx="3"/>
          </p:nvPr>
        </p:nvPicPr>
        <p:blipFill>
          <a:blip r:embed="rId4"/>
          <a:srcRect l="2036" r="2036"/>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51822" cy="1461413"/>
          </a:xfrm>
          <a:prstGeom prst="rect">
            <a:avLst/>
          </a:prstGeom>
          <a:solidFill>
            <a:schemeClr val="accent1"/>
          </a:solidFill>
          <a:ln>
            <a:noFill/>
          </a:ln>
        </p:spPr>
        <p:txBody>
          <a:bodyPr spcFirstLastPara="1" wrap="square" lIns="360000" tIns="180000" rIns="288000" bIns="0" anchor="t" anchorCtr="0">
            <a:noAutofit/>
          </a:bodyPr>
          <a:lstStyle/>
          <a:p>
            <a:pPr marL="269875" indent="0"/>
            <a:r>
              <a:rPr lang="nl-NL" dirty="0"/>
              <a:t>Tijdens kampweekenden leren jongeren uit allerlei verschillende kerken wat het betekent om een leider te zijn die dienstbaar is aan anderen.</a:t>
            </a:r>
            <a:endParaRPr lang="en-US" sz="2400" dirty="0">
              <a:solidFill>
                <a:schemeClr val="bg1"/>
              </a:solidFill>
            </a:endParaRPr>
          </a:p>
          <a:p>
            <a:pPr marL="269875" indent="0"/>
            <a:endParaRPr lang="nl-NL" sz="2400" dirty="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6" name="Tijdelijke aanduiding voor afbeelding 5" descr="Afbeelding met buitenshuis, persoon, transport, kleding&#10;&#10;Door AI gegenereerde inhoud is mogelijk onjuist.">
            <a:extLst>
              <a:ext uri="{FF2B5EF4-FFF2-40B4-BE49-F238E27FC236}">
                <a16:creationId xmlns:a16="http://schemas.microsoft.com/office/drawing/2014/main" id="{9F24017F-25DA-A58B-57F6-E4EDF5D57760}"/>
              </a:ext>
            </a:extLst>
          </p:cNvPr>
          <p:cNvPicPr>
            <a:picLocks noGrp="1" noChangeAspect="1"/>
          </p:cNvPicPr>
          <p:nvPr>
            <p:ph type="pic" idx="2"/>
          </p:nvPr>
        </p:nvPicPr>
        <p:blipFill>
          <a:blip r:embed="rId3"/>
          <a:srcRect l="2036" r="2036"/>
          <a:stretch>
            <a:fillRect/>
          </a:stretch>
        </p:blipFill>
        <p:spPr/>
      </p:pic>
      <p:pic>
        <p:nvPicPr>
          <p:cNvPr id="11" name="Tijdelijke aanduiding voor afbeelding 10" descr="Afbeelding met overdekt, muur, persoon, kleding&#10;&#10;Door AI gegenereerde inhoud is mogelijk onjuist.">
            <a:extLst>
              <a:ext uri="{FF2B5EF4-FFF2-40B4-BE49-F238E27FC236}">
                <a16:creationId xmlns:a16="http://schemas.microsoft.com/office/drawing/2014/main" id="{C7EE3BE4-0A5D-1C54-DE12-0FA1884F99F7}"/>
              </a:ext>
            </a:extLst>
          </p:cNvPr>
          <p:cNvPicPr>
            <a:picLocks noGrp="1" noChangeAspect="1"/>
          </p:cNvPicPr>
          <p:nvPr>
            <p:ph type="pic" idx="3"/>
          </p:nvPr>
        </p:nvPicPr>
        <p:blipFill>
          <a:blip r:embed="rId4"/>
          <a:srcRect l="2036" r="2036"/>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46429" y="4535814"/>
            <a:ext cx="10962260" cy="1731180"/>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dirty="0"/>
              <a:t>Ze zetten deze inzichten meteen om in praktijkervaring, bijvoorbeeld in hun kerk of op hun school, waardoor ze groeien in hun rol als toekomstige leiders.</a:t>
            </a:r>
            <a:endParaRPr lang="nl-NL" sz="2400" dirty="0">
              <a:solidFill>
                <a:schemeClr val="bg1"/>
              </a:solidFill>
            </a:endParaRP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15" name="Tijdelijke aanduiding voor afbeelding 14" descr="Afbeelding met persoon, Menselijk gezicht, kleding, overdekt&#10;&#10;Door AI gegenereerde inhoud is mogelijk onjuist.">
            <a:extLst>
              <a:ext uri="{FF2B5EF4-FFF2-40B4-BE49-F238E27FC236}">
                <a16:creationId xmlns:a16="http://schemas.microsoft.com/office/drawing/2014/main" id="{9554C9CF-B73C-7584-B377-F9192FBBD125}"/>
              </a:ext>
            </a:extLst>
          </p:cNvPr>
          <p:cNvPicPr>
            <a:picLocks noGrp="1" noChangeAspect="1"/>
          </p:cNvPicPr>
          <p:nvPr>
            <p:ph type="pic" idx="3"/>
          </p:nvPr>
        </p:nvPicPr>
        <p:blipFill>
          <a:blip r:embed="rId3"/>
          <a:srcRect l="2036" r="2036"/>
          <a:stretch>
            <a:fillRect/>
          </a:stretch>
        </p:blipFill>
        <p:spPr/>
      </p:pic>
      <p:pic>
        <p:nvPicPr>
          <p:cNvPr id="4" name="Picture Placeholder 3">
            <a:extLst>
              <a:ext uri="{FF2B5EF4-FFF2-40B4-BE49-F238E27FC236}">
                <a16:creationId xmlns:a16="http://schemas.microsoft.com/office/drawing/2014/main" id="{7D1103B4-E68C-8964-A531-7735681B5B63}"/>
              </a:ext>
            </a:extLst>
          </p:cNvPr>
          <p:cNvPicPr>
            <a:picLocks noGrp="1" noChangeAspect="1"/>
          </p:cNvPicPr>
          <p:nvPr>
            <p:ph type="pic" idx="2"/>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1976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a:t>Dit vernieuwende leiderschapsmodel is uniek in Libanon en breekt radicaal met de traditionele manieren van leidinggeven die het land tot nu toe hebben gekenmerkt.</a:t>
            </a:r>
            <a:endParaRPr lang="nl-NL" sz="2400" dirty="0">
              <a:solidFill>
                <a:schemeClr val="bg1"/>
              </a:solidFill>
            </a:endParaRPr>
          </a:p>
          <a:p>
            <a:pPr marL="0" lvl="0" indent="0" algn="l" rtl="0">
              <a:lnSpc>
                <a:spcPct val="100000"/>
              </a:lnSpc>
              <a:spcBef>
                <a:spcPts val="0"/>
              </a:spcBef>
              <a:spcAft>
                <a:spcPts val="0"/>
              </a:spcAft>
              <a:buSzPts val="2600"/>
              <a:buFont typeface="Arial"/>
              <a:buNone/>
            </a:pPr>
            <a:endParaRPr dirty="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6" name="Tijdelijke aanduiding voor afbeelding 5" descr="Afbeelding met persoon, kleding, Menselijk gezicht, overdekt&#10;&#10;Door AI gegenereerde inhoud is mogelijk onjuist.">
            <a:extLst>
              <a:ext uri="{FF2B5EF4-FFF2-40B4-BE49-F238E27FC236}">
                <a16:creationId xmlns:a16="http://schemas.microsoft.com/office/drawing/2014/main" id="{89D84286-0BE8-D2F0-7EA1-B448C5BA377D}"/>
              </a:ext>
            </a:extLst>
          </p:cNvPr>
          <p:cNvPicPr>
            <a:picLocks noGrp="1" noChangeAspect="1"/>
          </p:cNvPicPr>
          <p:nvPr>
            <p:ph type="pic" idx="2"/>
          </p:nvPr>
        </p:nvPicPr>
        <p:blipFill>
          <a:blip r:embed="rId3"/>
          <a:srcRect l="7386" r="7386"/>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2CA261F3-276C-D3B7-73CA-BE6D416B1905}"/>
            </a:ext>
          </a:extLst>
        </p:cNvPr>
        <p:cNvGrpSpPr/>
        <p:nvPr/>
      </p:nvGrpSpPr>
      <p:grpSpPr>
        <a:xfrm>
          <a:off x="0" y="0"/>
          <a:ext cx="0" cy="0"/>
          <a:chOff x="0" y="0"/>
          <a:chExt cx="0" cy="0"/>
        </a:xfrm>
      </p:grpSpPr>
      <p:pic>
        <p:nvPicPr>
          <p:cNvPr id="6" name="Tijdelijke aanduiding voor afbeelding 5" descr="Afbeelding met kleding, persoon, overdekt, schoeisel&#10;&#10;Door AI gegenereerde inhoud is mogelijk onjuist.">
            <a:extLst>
              <a:ext uri="{FF2B5EF4-FFF2-40B4-BE49-F238E27FC236}">
                <a16:creationId xmlns:a16="http://schemas.microsoft.com/office/drawing/2014/main" id="{64AE5C82-6A4B-A549-059E-0037966B3DF0}"/>
              </a:ext>
            </a:extLst>
          </p:cNvPr>
          <p:cNvPicPr>
            <a:picLocks noGrp="1" noChangeAspect="1"/>
          </p:cNvPicPr>
          <p:nvPr>
            <p:ph type="pic" idx="2"/>
          </p:nvPr>
        </p:nvPicPr>
        <p:blipFill>
          <a:blip r:embed="rId3"/>
          <a:srcRect t="11462" b="11462"/>
          <a:stretch>
            <a:fillRect/>
          </a:stretch>
        </p:blipFill>
        <p:spPr/>
      </p:pic>
      <p:sp>
        <p:nvSpPr>
          <p:cNvPr id="392" name="Google Shape;392;p3">
            <a:extLst>
              <a:ext uri="{FF2B5EF4-FFF2-40B4-BE49-F238E27FC236}">
                <a16:creationId xmlns:a16="http://schemas.microsoft.com/office/drawing/2014/main" id="{C8A4D316-DA6E-5558-5C26-DBACCB05DFF5}"/>
              </a:ext>
            </a:extLst>
          </p:cNvPr>
          <p:cNvSpPr txBox="1">
            <a:spLocks noGrp="1"/>
          </p:cNvSpPr>
          <p:nvPr>
            <p:ph type="body" idx="1"/>
          </p:nvPr>
        </p:nvSpPr>
        <p:spPr>
          <a:xfrm>
            <a:off x="1221581" y="4622800"/>
            <a:ext cx="9740900" cy="1003300"/>
          </a:xfrm>
        </p:spPr>
        <p:txBody>
          <a:bodyPr spcFirstLastPara="1" wrap="square" lIns="0" tIns="0" rIns="0" bIns="0" anchor="ctr" anchorCtr="0">
            <a:normAutofit fontScale="92500"/>
          </a:bodyPr>
          <a:lstStyle/>
          <a:p>
            <a:pPr marL="0" indent="0">
              <a:lnSpc>
                <a:spcPct val="118000"/>
              </a:lnSpc>
              <a:spcAft>
                <a:spcPts val="600"/>
              </a:spcAft>
            </a:pPr>
            <a:r>
              <a:rPr lang="nl-NL" sz="2400" dirty="0"/>
              <a:t>De verwachting is dat de aanpak van </a:t>
            </a:r>
            <a:r>
              <a:rPr lang="nl-NL" sz="2400" dirty="0" err="1"/>
              <a:t>Youth</a:t>
            </a:r>
            <a:r>
              <a:rPr lang="nl-NL" sz="2400" dirty="0"/>
              <a:t> </a:t>
            </a:r>
            <a:r>
              <a:rPr lang="nl-NL" sz="2400" dirty="0" err="1"/>
              <a:t>for</a:t>
            </a:r>
            <a:r>
              <a:rPr lang="nl-NL" sz="2400" dirty="0"/>
              <a:t> </a:t>
            </a:r>
            <a:r>
              <a:rPr lang="nl-NL" sz="2400" dirty="0" err="1"/>
              <a:t>Christ</a:t>
            </a:r>
            <a:r>
              <a:rPr lang="nl-NL" sz="2400" dirty="0"/>
              <a:t> en MECC een blijvende impact zal hebben en bijdraagt aan een hoopvolle toekomst voor Libanon.</a:t>
            </a:r>
            <a:r>
              <a:rPr lang="nl-NL" sz="2300" dirty="0"/>
              <a:t>  </a:t>
            </a:r>
            <a:endParaRPr lang="en-US" sz="2300" dirty="0"/>
          </a:p>
        </p:txBody>
      </p:sp>
      <p:sp>
        <p:nvSpPr>
          <p:cNvPr id="393" name="Google Shape;393;p3">
            <a:extLst>
              <a:ext uri="{FF2B5EF4-FFF2-40B4-BE49-F238E27FC236}">
                <a16:creationId xmlns:a16="http://schemas.microsoft.com/office/drawing/2014/main" id="{FBFEF989-3D72-2CEA-7C25-B454BD4D0E6E}"/>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37E2D05F-8087-585E-566E-B931F1B57A0B}"/>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84281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26109" y="4535814"/>
            <a:ext cx="10952100" cy="1822620"/>
          </a:xfrm>
          <a:prstGeom prst="rect">
            <a:avLst/>
          </a:prstGeom>
          <a:solidFill>
            <a:schemeClr val="accent1"/>
          </a:solidFill>
          <a:ln>
            <a:noFill/>
          </a:ln>
        </p:spPr>
        <p:txBody>
          <a:bodyPr spcFirstLastPara="1" wrap="square" lIns="360000" tIns="180000" rIns="288000" bIns="0" anchor="t" anchorCtr="0">
            <a:noAutofit/>
          </a:bodyPr>
          <a:lstStyle/>
          <a:p>
            <a:pPr marL="359410" indent="0"/>
            <a:r>
              <a:rPr lang="nl-NL" sz="2200" dirty="0">
                <a:solidFill>
                  <a:schemeClr val="bg1"/>
                </a:solidFill>
              </a:rPr>
              <a:t>"Een goede leider is iemand die vanuit zijn hart werkt en goed luistert naar anderen. Hij of zij heeft de kracht om een groep te leiden zonder deze te overschaduwen, en biedt steun wanneer iemand dat nodig heeft." </a:t>
            </a:r>
            <a:br>
              <a:rPr lang="nl-NL" sz="2200" dirty="0">
                <a:solidFill>
                  <a:schemeClr val="bg1"/>
                </a:solidFill>
              </a:rPr>
            </a:br>
            <a:r>
              <a:rPr lang="nl-NL" sz="2000" err="1">
                <a:solidFill>
                  <a:schemeClr val="bg1"/>
                </a:solidFill>
              </a:rPr>
              <a:t>Nour</a:t>
            </a:r>
            <a:r>
              <a:rPr lang="nl-NL" sz="2000" dirty="0">
                <a:solidFill>
                  <a:schemeClr val="bg1"/>
                </a:solidFill>
              </a:rPr>
              <a:t> </a:t>
            </a:r>
            <a:r>
              <a:rPr lang="nl-NL" sz="2000" err="1">
                <a:solidFill>
                  <a:schemeClr val="bg1"/>
                </a:solidFill>
              </a:rPr>
              <a:t>Faysal</a:t>
            </a:r>
            <a:r>
              <a:rPr lang="nl-NL" sz="2000" dirty="0">
                <a:solidFill>
                  <a:schemeClr val="bg1"/>
                </a:solidFill>
              </a:rPr>
              <a:t>, deelneemster aan programma </a:t>
            </a:r>
            <a:r>
              <a:rPr lang="nl-NL" sz="2000" err="1">
                <a:solidFill>
                  <a:schemeClr val="bg1"/>
                </a:solidFill>
              </a:rPr>
              <a:t>Youth</a:t>
            </a:r>
            <a:r>
              <a:rPr lang="nl-NL" sz="2000" dirty="0">
                <a:solidFill>
                  <a:schemeClr val="bg1"/>
                </a:solidFill>
              </a:rPr>
              <a:t> </a:t>
            </a:r>
            <a:r>
              <a:rPr lang="nl-NL" sz="2000" err="1">
                <a:solidFill>
                  <a:schemeClr val="bg1"/>
                </a:solidFill>
              </a:rPr>
              <a:t>Leadership</a:t>
            </a:r>
            <a:r>
              <a:rPr lang="nl-NL" sz="2000" dirty="0">
                <a:solidFill>
                  <a:schemeClr val="bg1"/>
                </a:solidFill>
              </a:rPr>
              <a:t> Building</a:t>
            </a:r>
            <a:endParaRPr lang="en-US" sz="2000">
              <a:solidFill>
                <a:schemeClr val="bg1"/>
              </a:solidFill>
            </a:endParaRP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5" name="Picture Placeholder 4">
            <a:extLst>
              <a:ext uri="{FF2B5EF4-FFF2-40B4-BE49-F238E27FC236}">
                <a16:creationId xmlns:a16="http://schemas.microsoft.com/office/drawing/2014/main" id="{F0A7EDB1-A894-BE54-7127-911DD15041A9}"/>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2" name="Picture Placeholder 11">
            <a:extLst>
              <a:ext uri="{FF2B5EF4-FFF2-40B4-BE49-F238E27FC236}">
                <a16:creationId xmlns:a16="http://schemas.microsoft.com/office/drawing/2014/main" id="{6A54C3FB-5F6F-FC47-F53A-3D4AE9BF0749}"/>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D5674646-425A-5FA7-BA4A-6A751F8B19EC}"/>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6D3F568-E830-8BCD-0283-907D681EFC5F}"/>
              </a:ext>
            </a:extLst>
          </p:cNvPr>
          <p:cNvPicPr>
            <a:picLocks noGrp="1" noChangeAspect="1"/>
          </p:cNvPicPr>
          <p:nvPr>
            <p:ph type="pic" idx="2"/>
          </p:nvPr>
        </p:nvPicPr>
        <p:blipFill>
          <a:blip r:embed="rId3"/>
          <a:srcRect t="23020" r="-1" b="-1"/>
          <a:stretch>
            <a:fillRect/>
          </a:stretch>
        </p:blipFill>
        <p:spPr>
          <a:xfrm>
            <a:off x="615950" y="609600"/>
            <a:ext cx="10952162" cy="5627688"/>
          </a:xfrm>
          <a:prstGeom prst="rect">
            <a:avLst/>
          </a:prstGeom>
          <a:noFill/>
          <a:ln>
            <a:noFill/>
          </a:ln>
        </p:spPr>
      </p:pic>
      <p:sp>
        <p:nvSpPr>
          <p:cNvPr id="392" name="Google Shape;392;p3">
            <a:extLst>
              <a:ext uri="{FF2B5EF4-FFF2-40B4-BE49-F238E27FC236}">
                <a16:creationId xmlns:a16="http://schemas.microsoft.com/office/drawing/2014/main" id="{911279B9-3176-204C-EB34-7E1277ACC5F2}"/>
              </a:ext>
            </a:extLst>
          </p:cNvPr>
          <p:cNvSpPr txBox="1">
            <a:spLocks noGrp="1"/>
          </p:cNvSpPr>
          <p:nvPr>
            <p:ph type="body" idx="1"/>
          </p:nvPr>
        </p:nvSpPr>
        <p:spPr>
          <a:xfrm>
            <a:off x="1221581" y="4622800"/>
            <a:ext cx="9740900" cy="1003300"/>
          </a:xfrm>
        </p:spPr>
        <p:txBody>
          <a:bodyPr spcFirstLastPara="1" wrap="square" lIns="0" tIns="0" rIns="0" bIns="0" anchor="ctr" anchorCtr="0">
            <a:normAutofit/>
          </a:bodyPr>
          <a:lstStyle/>
          <a:p>
            <a:pPr marL="0" indent="0">
              <a:lnSpc>
                <a:spcPct val="118000"/>
              </a:lnSpc>
              <a:spcAft>
                <a:spcPts val="600"/>
              </a:spcAft>
            </a:pPr>
            <a:r>
              <a:rPr lang="nl-NL" sz="2200" dirty="0"/>
              <a:t>"Het land heeft jongeren nodig die leiders willen worden, die laten zien dat we in staat zijn om op te staan en alles te doorstaan." - </a:t>
            </a:r>
            <a:r>
              <a:rPr lang="nl-NL" sz="1800" err="1"/>
              <a:t>Nour</a:t>
            </a:r>
            <a:r>
              <a:rPr lang="nl-NL" sz="1800" dirty="0"/>
              <a:t> </a:t>
            </a:r>
            <a:r>
              <a:rPr lang="nl-NL" sz="1800" err="1"/>
              <a:t>Faysal</a:t>
            </a:r>
            <a:endParaRPr lang="en-US" sz="1800" err="1"/>
          </a:p>
        </p:txBody>
      </p:sp>
      <p:sp>
        <p:nvSpPr>
          <p:cNvPr id="393" name="Google Shape;393;p3">
            <a:extLst>
              <a:ext uri="{FF2B5EF4-FFF2-40B4-BE49-F238E27FC236}">
                <a16:creationId xmlns:a16="http://schemas.microsoft.com/office/drawing/2014/main" id="{CCBD8359-AD14-B807-7450-BC464B670473}"/>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DB23D0A9-2411-5663-7ADA-D7C7362BD5A2}"/>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190282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25d020faf0f164eee121db968624fde2">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809eba67a72b0b01c0cef08f5603f331"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8A1E-CF44-4E1E-A2CF-EE4011130546}">
  <ds:schemaRefs>
    <ds:schemaRef ds:uri="http://schemas.microsoft.com/office/2006/documentManagement/types"/>
    <ds:schemaRef ds:uri="http://schemas.microsoft.com/office/infopath/2007/PartnerControls"/>
    <ds:schemaRef ds:uri="http://purl.org/dc/elements/1.1/"/>
    <ds:schemaRef ds:uri="f49dc8c5-3aeb-4421-9f55-18a7300e0726"/>
    <ds:schemaRef ds:uri="http://schemas.openxmlformats.org/package/2006/metadata/core-properties"/>
    <ds:schemaRef ds:uri="861db2a2-24df-44c3-a07b-bbdf956462d2"/>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A05D4F2-33A4-460D-BABA-CEFC6F58443F}">
  <ds:schemaRefs>
    <ds:schemaRef ds:uri="861db2a2-24df-44c3-a07b-bbdf956462d2"/>
    <ds:schemaRef ds:uri="f49dc8c5-3aeb-4421-9f55-18a7300e07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TotalTime>
  <Words>352</Words>
  <Application>Microsoft Office PowerPoint</Application>
  <PresentationFormat>Widescreen</PresentationFormat>
  <Paragraphs>27</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Plaats hier je bedrijfsnaam</vt:lpstr>
      <vt:lpstr>PowerPoint Presentation</vt:lpstr>
      <vt:lpstr>Tekst + afbeelding (L)</vt:lpstr>
      <vt:lpstr>PowerPoint Presentation</vt:lpstr>
      <vt:lpstr>PowerPoint Presentation</vt:lpstr>
      <vt:lpstr>PowerPoint Presentation</vt:lpstr>
      <vt:lpstr>Tekst + afbeelding (M)</vt:lpstr>
      <vt:lpstr>Tekst + afbeelding (L)</vt:lpstr>
      <vt:lpstr>PowerPoint Presentation</vt:lpstr>
      <vt:lpstr>Tekst + afbeelding (L)</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lastModifiedBy>Tineke van der Stok</cp:lastModifiedBy>
  <cp:revision>91</cp:revision>
  <dcterms:created xsi:type="dcterms:W3CDTF">2018-03-15T13:05:51Z</dcterms:created>
  <dcterms:modified xsi:type="dcterms:W3CDTF">2025-10-03T09:50:21Z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